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5" r:id="rId12"/>
    <p:sldId id="266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333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85169"/>
  </p:normalViewPr>
  <p:slideViewPr>
    <p:cSldViewPr snapToGrid="0" snapToObjects="1">
      <p:cViewPr varScale="1">
        <p:scale>
          <a:sx n="60" d="100"/>
          <a:sy n="60" d="100"/>
        </p:scale>
        <p:origin x="1260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0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5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7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4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5" y="4568734"/>
            <a:ext cx="45032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Fabián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Camilo Lozano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Calderón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79451" cy="4858954"/>
          </a:xfrm>
          <a:prstGeom prst="rect">
            <a:avLst/>
          </a:prstGeom>
        </p:spPr>
        <p:txBody>
          <a:bodyPr/>
          <a:lstStyle/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pandas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out the success rate, we used functions such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mean, we created a column to determine the land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boolean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way.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://github.com/familo91/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Capston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-IBM-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DataScience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/blob/master/2.Data_Wrangling/labs-jupyter-spacex-Data%20wrangling.ipynb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93" y="2711669"/>
            <a:ext cx="6063357" cy="20337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5646555" cy="35064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the number of flight and launches, the success rate of each type of orbit and the annual launch success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verified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scatter point chart and bar chart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your completed EDA with SQL notebook, as an external reference and peer-review purpose: https://github.com/familo91/Capston-IBM-DataScience/blob/master/5.%20EDA%20-Visualization%20Tools/jupyter-labs-eda-dataviz%20(1).ipynb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0" y="8131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Data Visualization</a:t>
            </a:r>
          </a:p>
          <a:p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90" y="2665194"/>
            <a:ext cx="4685282" cy="26477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2134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case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csv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was uploaded in IBM CLOUD and the database was created and queries were performed with searches for weight, success ground pad and launch dates.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URL:https://github.com/familo91/Capston-IBM-DataScience/blob/master/4.EDA-SQL/jupyter-labs-eda-sql-edx_sqllite.ipynb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with SQL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57" y="2288967"/>
            <a:ext cx="5198515" cy="3370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4348655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one of the launches was positioned according to its longitude and latitude, this allowed us to have clarity on which launches and where they had a higher success rate, finally we calculated the distance of the launches with respect to the coast.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https://github.com/familo91/Capston-IBM-DataScience/blob/master/6.Interactive%20Visual%20Analytics/lab_jupyter_launch_site_location.jupyterlite.ipynb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413" y="2159877"/>
            <a:ext cx="5994717" cy="3357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001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was created so that each launch could be dynamically filtered by Payload range, success count launch, site, etc.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URL:https://github.com/familo91/Capston-IBM-DataScience/blob/master/7.Build%20and%20interactive%20Dash/spacex_dash_app.py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16" y="2883283"/>
            <a:ext cx="5178358" cy="1783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37562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 column was assigned as variable Y and as X the URL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network was trained with 20% of the data, the methods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Logist_reg,SVM,Desicion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tree,KNN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were used to find the best training parameters and the accuracy according to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score the winner is </a:t>
            </a:r>
            <a:r>
              <a:rPr lang="en-US" sz="2200" i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0.8767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URL:https://github.com/familo91/Capston-IBM-DataScience/blob/master/8.%20Complete_Machine_Learning/module_4_SpaceX_Machine_Learning_Prediction_Part_5.jupyterlite.ipynb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1" y="2510658"/>
            <a:ext cx="6271167" cy="25683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6" y="1807337"/>
            <a:ext cx="3683578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44" y="1087699"/>
            <a:ext cx="9559710" cy="4492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27212" y="5448343"/>
            <a:ext cx="9932275" cy="165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400"/>
              </a:spcBef>
            </a:pP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CCAFS: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fly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</a:t>
            </a:r>
            <a:endParaRPr lang="es-CO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ctr">
              <a:spcBef>
                <a:spcPts val="1400"/>
              </a:spcBef>
            </a:pP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VAFB: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fly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100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</a:t>
            </a:r>
            <a:endParaRPr lang="es-CO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ctr">
              <a:spcBef>
                <a:spcPts val="1400"/>
              </a:spcBef>
            </a:pP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KSC LC 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Before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fly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CO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 </a:t>
            </a:r>
            <a:r>
              <a:rPr lang="es-CO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</a:t>
            </a:r>
            <a:endParaRPr lang="es-CO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es-CO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942372" y="5350801"/>
            <a:ext cx="10515600" cy="66215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Now if you observe Payload Vs. Launch Site scatter point chart you will find for the VAFB-SLC </a:t>
            </a:r>
            <a:r>
              <a:rPr lang="en-US" sz="2400" dirty="0" err="1">
                <a:latin typeface="Abadi" panose="020B0604020104020204"/>
              </a:rPr>
              <a:t>launchsite</a:t>
            </a:r>
            <a:r>
              <a:rPr lang="en-US" sz="2400" dirty="0">
                <a:latin typeface="Abadi" panose="020B0604020104020204"/>
              </a:rPr>
              <a:t> there are no rockets launched for </a:t>
            </a:r>
            <a:r>
              <a:rPr lang="en-US" sz="2400" dirty="0" err="1">
                <a:latin typeface="Abadi" panose="020B0604020104020204"/>
              </a:rPr>
              <a:t>heavypayload</a:t>
            </a:r>
            <a:r>
              <a:rPr lang="en-US" sz="2400" dirty="0">
                <a:latin typeface="Abadi" panose="020B0604020104020204"/>
              </a:rPr>
              <a:t>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371478"/>
            <a:ext cx="7810500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281279" y="5814957"/>
            <a:ext cx="11421989" cy="6122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100% success rate are ESL1, GEO, HEO, SSO, the lowest success rate is GTO.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350579"/>
            <a:ext cx="5824373" cy="40012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277721" y="5866383"/>
            <a:ext cx="11180251" cy="67872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You should see that in the LEO orbit the Success appears related to the number of flights; on the other hand, 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" y="1338262"/>
            <a:ext cx="8387171" cy="43215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0" y="5868987"/>
            <a:ext cx="10687961" cy="429885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 sz="6500" dirty="0">
                <a:latin typeface="Abadi" panose="020B0604020104020204"/>
              </a:rPr>
              <a:t>With heavy payloads the successful landing or positive landing rate are more for </a:t>
            </a:r>
            <a:r>
              <a:rPr lang="en-US" sz="6500" dirty="0" err="1">
                <a:latin typeface="Abadi" panose="020B0604020104020204"/>
              </a:rPr>
              <a:t>Polar,LEO</a:t>
            </a:r>
            <a:r>
              <a:rPr lang="en-US" sz="6500" dirty="0">
                <a:latin typeface="Abadi" panose="020B0604020104020204"/>
              </a:rPr>
              <a:t> and ISS.</a:t>
            </a:r>
          </a:p>
          <a:p>
            <a:r>
              <a:rPr lang="en-US" sz="6500" dirty="0">
                <a:latin typeface="Abadi" panose="020B0604020104020204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281112"/>
            <a:ext cx="85534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5423337"/>
            <a:ext cx="10880706" cy="4580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latin typeface="Abadi" panose="020B0604020104020204"/>
              </a:rPr>
              <a:t>Y</a:t>
            </a:r>
            <a:r>
              <a:rPr lang="en-US" sz="2400" dirty="0" smtClean="0">
                <a:latin typeface="Abadi" panose="020B0604020104020204"/>
              </a:rPr>
              <a:t>ou </a:t>
            </a:r>
            <a:r>
              <a:rPr lang="en-US" sz="2400" dirty="0">
                <a:latin typeface="Abadi" panose="020B0604020104020204"/>
              </a:rPr>
              <a:t>can observe that the </a:t>
            </a:r>
            <a:r>
              <a:rPr lang="en-US" sz="2400" dirty="0" err="1">
                <a:latin typeface="Abadi" panose="020B0604020104020204"/>
              </a:rPr>
              <a:t>sucess</a:t>
            </a:r>
            <a:r>
              <a:rPr lang="en-US" sz="2400" dirty="0">
                <a:latin typeface="Abadi" panose="020B0604020104020204"/>
              </a:rPr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0" y="1371487"/>
            <a:ext cx="6858657" cy="39862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865195"/>
            <a:ext cx="10515600" cy="19896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case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used a select with unique search for not repeat the result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6018"/>
            <a:ext cx="10410841" cy="29714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918841"/>
            <a:ext cx="10515601" cy="12581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these exercise you have to use LIKE to search the letters and a Limit for the quantity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searchs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1404116"/>
            <a:ext cx="9067800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5076497"/>
            <a:ext cx="10218556" cy="11004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have to use math operation of sum with clause in column customer, 45596 KG is the total payload used for the customer 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541737"/>
            <a:ext cx="89535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5123793"/>
            <a:ext cx="9745589" cy="10531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erage payload mass carried by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is 2928Kg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405265"/>
            <a:ext cx="861060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38163" y="1542201"/>
            <a:ext cx="8734425" cy="264795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70010" y="5123793"/>
            <a:ext cx="9745589" cy="1053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successful landing outcome was 2016-05-27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5659821"/>
            <a:ext cx="9745589" cy="5171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query is necessary use the function between in the conditional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773292"/>
            <a:ext cx="9115425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497724"/>
            <a:ext cx="10326708" cy="4527849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using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Data Visualization using Pandas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interactive Dashboards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results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981903"/>
            <a:ext cx="9745589" cy="11950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of success was 99 , the failure was 1, for this query a group was used.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473419"/>
            <a:ext cx="923925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6215936"/>
            <a:ext cx="9745589" cy="4225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query Max function was used for filter booster 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962025"/>
            <a:ext cx="9248775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872427" y="2396358"/>
            <a:ext cx="3156662" cy="30112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this query, function  must be used </a:t>
            </a:r>
            <a:r>
              <a:rPr lang="es-CO" b="1" dirty="0" err="1" smtClean="0"/>
              <a:t>substr</a:t>
            </a:r>
            <a:r>
              <a:rPr lang="es-CO" b="1" dirty="0" smtClean="0"/>
              <a:t>(Date</a:t>
            </a:r>
            <a:r>
              <a:rPr lang="es-CO" b="1" dirty="0"/>
              <a:t>, </a:t>
            </a:r>
            <a:r>
              <a:rPr lang="es-CO" b="1" dirty="0" smtClean="0"/>
              <a:t>x, y) </a:t>
            </a:r>
            <a:r>
              <a:rPr lang="es-CO" b="1" dirty="0" err="1" smtClean="0"/>
              <a:t>to</a:t>
            </a:r>
            <a:r>
              <a:rPr lang="es-CO" b="1" dirty="0" smtClean="0"/>
              <a:t> </a:t>
            </a:r>
            <a:r>
              <a:rPr lang="es-CO" b="1" dirty="0" err="1" smtClean="0"/>
              <a:t>filter</a:t>
            </a:r>
            <a:r>
              <a:rPr lang="es-CO" b="1" dirty="0" smtClean="0"/>
              <a:t> </a:t>
            </a:r>
            <a:r>
              <a:rPr lang="es-CO" b="1" dirty="0" err="1" smtClean="0"/>
              <a:t>month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2017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Launch Records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22" y="1087699"/>
            <a:ext cx="843915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5754413"/>
            <a:ext cx="9745589" cy="4225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this query filter by date with the same function as last example, and filter by column failure (drone ship) and success (ground pad) name counting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21" y="1320293"/>
            <a:ext cx="8899141" cy="37470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5381787"/>
            <a:ext cx="9540637" cy="12050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&lt;Launches sites&gt;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5" y="1845386"/>
            <a:ext cx="7353300" cy="4333875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707367" y="2867103"/>
            <a:ext cx="4258661" cy="17364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coordinates is possible draw in the map the launches sites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15" y="5227061"/>
            <a:ext cx="712470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30735" y="2808177"/>
            <a:ext cx="4083268" cy="253633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dirty="0">
                <a:latin typeface="Abadi" panose="020B0604020104020204"/>
              </a:rPr>
              <a:t>From the color-labeled markers in marker clusters, you should be able to easily identify which launch sites have relatively high success rates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&lt;Success/Failed Launches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4" y="1420812"/>
            <a:ext cx="7200900" cy="43053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04" y="5000625"/>
            <a:ext cx="7556931" cy="1715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044687" y="2894862"/>
            <a:ext cx="4905576" cy="155700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Calculations can be made with other distance coordinates, in this case the calculation to the coastline was 0.89 km.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&lt;Distance between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sites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5" y="1929634"/>
            <a:ext cx="6414760" cy="37774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77870" y="6232905"/>
            <a:ext cx="11016284" cy="23049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KSCLC39 had the major number of success count, followed by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Success Count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74101"/>
            <a:ext cx="11016284" cy="49639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1639614"/>
            <a:ext cx="10399486" cy="4385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advertises Falcon 9 rocket launches on its website with a cost of 62 million dollars; other providers cost upward of 165 million dollars each, much of the savings is because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reuse the first stage.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used if an alternate company wants to bid against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a rocket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Falcon 9 first stage will land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5234151"/>
            <a:ext cx="10835234" cy="942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Abadi" panose="020B0604020104020204"/>
              </a:rPr>
              <a:t>The percent of success for KSC-LC 39A was 79.6%</a:t>
            </a:r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&lt;Total Success Launches KSC-39A&gt;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6" y="1418897"/>
            <a:ext cx="10665115" cy="36219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 Payload Mass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vs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Booster Version 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31" y="1543379"/>
            <a:ext cx="10730241" cy="38741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&lt;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</a:t>
            </a:r>
            <a:r>
              <a:rPr lang="en-US" dirty="0" err="1" smtClean="0">
                <a:solidFill>
                  <a:srgbClr val="0B49CB"/>
                </a:solidFill>
                <a:latin typeface="Abadi"/>
              </a:rPr>
              <a:t>vs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Booster Version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1" y="1087699"/>
            <a:ext cx="11198772" cy="4491174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877870" y="5360918"/>
            <a:ext cx="11016284" cy="4359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 5000kg the unique version that found was V1.1 ,FT, B4.  For 10000 kg the version that support this load is B4 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5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of best classification of accuracy is tree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79" y="2082114"/>
            <a:ext cx="5998565" cy="38115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9" y="2963918"/>
            <a:ext cx="6134700" cy="292978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8816" b="43256"/>
          <a:stretch/>
        </p:blipFill>
        <p:spPr>
          <a:xfrm>
            <a:off x="639406" y="1408386"/>
            <a:ext cx="7101838" cy="25382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31621"/>
          <a:stretch/>
        </p:blipFill>
        <p:spPr>
          <a:xfrm>
            <a:off x="6318856" y="1600335"/>
            <a:ext cx="5651035" cy="3880945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639406" y="4119779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best parameters, we can see that the sum of 20% of training dates is 18, we have 12 True positives,  3 True negatives, 3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falses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Positives, 0 False negative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3"/>
            <a:ext cx="11779341" cy="528249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Falcon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first stage will land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10000 kg the version that support this load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The percent of success for KSC-LC 39A was 79.6</a:t>
            </a:r>
            <a:r>
              <a:rPr lang="en-US" sz="2400" dirty="0" smtClean="0">
                <a:latin typeface="Abadi" panose="020B0604020104020204"/>
              </a:rPr>
              <a:t>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KSCLC39 had the major number of success count, followed by CCAFS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You can observe that the </a:t>
            </a:r>
            <a:r>
              <a:rPr lang="en-US" sz="2400" dirty="0" err="1">
                <a:latin typeface="Abadi" panose="020B0604020104020204"/>
              </a:rPr>
              <a:t>sucess</a:t>
            </a:r>
            <a:r>
              <a:rPr lang="en-US" sz="2400" dirty="0">
                <a:latin typeface="Abadi" panose="020B0604020104020204"/>
              </a:rPr>
              <a:t> rate since 2013 kept increasing till </a:t>
            </a:r>
            <a:r>
              <a:rPr lang="en-US" sz="2400" dirty="0" smtClean="0">
                <a:latin typeface="Abadi" panose="020B0604020104020204"/>
              </a:rPr>
              <a:t>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100% success rate are ESL1, GEO, HEO, SSO, the lowest success rate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model of best classification of accuracy is tree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 had a model that can predict the success of stage with X inputs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236482" y="2144112"/>
            <a:ext cx="11533789" cy="2358210"/>
          </a:xfrm>
          <a:prstGeom prst="rect">
            <a:avLst/>
          </a:prstGeom>
        </p:spPr>
      </p:pic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datasets were collected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where they were abstracted 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Restful_API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Filtering by rockets,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launchpads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cores, launches. Passing that information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pandas, then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missing values was done by replacing with average values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content was decoded from the response as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and converted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the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, https://github.com/familo91/Capston-IBM-DataScience/blob/master/1.DataCollection/jupyter-labs-spacex-data-collection-api.ipynb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34" y="1980718"/>
            <a:ext cx="6096485" cy="12971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48" y="3292363"/>
            <a:ext cx="6055377" cy="29547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188103" cy="47391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extraction of data from the falcon 9 launch table was done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 using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beatiful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soup object, the columns of the frame and its content were organized by means of the append instruction creating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the completed web scraping notebook, https://github.com/familo91/Capston-IBM-DataScience/blob/master/2.Data_Wrangling/labs-jupyter-spacex-Data%20wrangling.ipynb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13" y="1792288"/>
            <a:ext cx="6104588" cy="39118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1419</Words>
  <Application>Microsoft Office PowerPoint</Application>
  <PresentationFormat>Panorámica</PresentationFormat>
  <Paragraphs>200</Paragraphs>
  <Slides>48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Laura</cp:lastModifiedBy>
  <cp:revision>267</cp:revision>
  <dcterms:created xsi:type="dcterms:W3CDTF">2021-04-29T18:58:00Z</dcterms:created>
  <dcterms:modified xsi:type="dcterms:W3CDTF">2023-08-22T04:53:20Z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